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5" r:id="rId3"/>
    <p:sldId id="268" r:id="rId4"/>
    <p:sldId id="266" r:id="rId5"/>
    <p:sldId id="267" r:id="rId6"/>
    <p:sldId id="281" r:id="rId7"/>
    <p:sldId id="270" r:id="rId8"/>
    <p:sldId id="278" r:id="rId9"/>
    <p:sldId id="282" r:id="rId10"/>
    <p:sldId id="277" r:id="rId11"/>
    <p:sldId id="274" r:id="rId12"/>
    <p:sldId id="283" r:id="rId13"/>
    <p:sldId id="269" r:id="rId14"/>
    <p:sldId id="272" r:id="rId15"/>
    <p:sldId id="273" r:id="rId16"/>
    <p:sldId id="26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8ornnpdM8v8uKlcmEAox7URFG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FF9E1-E8C2-5B45-BB9C-84693E853D20}" v="265" dt="2025-07-01T02:36:05.685"/>
    <p1510:client id="{01FE1211-98DF-3C4E-B4DB-D85F114C727A}" v="733" dt="2025-07-01T18:33:46.540"/>
    <p1510:client id="{33E0E6F5-6A94-5B78-7FAA-C0A0712B3A91}" v="2" dt="2025-06-30T21:36:18.033"/>
    <p1510:client id="{742ACE10-578F-C5F1-9236-5DBF725FD4CA}" v="36" dt="2025-07-01T03:22:53.537"/>
    <p1510:client id="{78614AFE-4485-8E05-EE9A-4A4A92513FC6}" v="297" dt="2025-06-30T22:56:29.971"/>
    <p1510:client id="{FA268DDF-24F4-A24B-90D9-C92CFF77F1F9}" v="157" dt="2025-06-30T21:01:41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0253EF-07A1-CACC-2A09-3B3B9C7A22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5871D-4323-182D-BE96-BC4438EDD1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48720-24DB-294F-A1E7-18C1EA45ACA0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F071F-314E-CD7B-6D93-01FA1150D3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A0283-093D-ED49-3323-D22F015C19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088B7-C935-1546-B25D-5551F7E11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39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60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C1314-B500-AC19-E968-60F9B8D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6A2354-5AAA-7B99-9384-884D4969F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35EAAC-D7A0-AFB8-3EDE-12A21231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7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33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03D8-9F00-5CE5-A62D-C82477275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3F4F5E-0C0A-E32F-8EE1-704220C28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A9F080-2AD2-0824-D116-2937B0ED3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037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7911708" y="4305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2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body" idx="1"/>
          </p:nvPr>
        </p:nvSpPr>
        <p:spPr>
          <a:xfrm>
            <a:off x="311700" y="662975"/>
            <a:ext cx="8520600" cy="4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7911708" y="4305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7911708" y="4305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7911708" y="4305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7911708" y="4305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2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311700" y="662975"/>
            <a:ext cx="8520600" cy="4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/>
          <p:nvPr/>
        </p:nvSpPr>
        <p:spPr>
          <a:xfrm>
            <a:off x="7905000" y="4892375"/>
            <a:ext cx="1239000" cy="25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A3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lang="en" sz="1200" b="0" i="0" u="none" strike="noStrike" cap="none">
                <a:solidFill>
                  <a:srgbClr val="A3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A3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6"/>
          <p:cNvSpPr txBox="1"/>
          <p:nvPr/>
        </p:nvSpPr>
        <p:spPr>
          <a:xfrm>
            <a:off x="0" y="4892375"/>
            <a:ext cx="1239000" cy="251100"/>
          </a:xfrm>
          <a:prstGeom prst="rect">
            <a:avLst/>
          </a:prstGeom>
          <a:solidFill>
            <a:srgbClr val="A3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USC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6"/>
          <p:cNvSpPr txBox="1"/>
          <p:nvPr/>
        </p:nvSpPr>
        <p:spPr>
          <a:xfrm>
            <a:off x="1239000" y="4892375"/>
            <a:ext cx="6666000" cy="2511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CSCI 567 –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Leaning in </a:t>
            </a:r>
            <a:r>
              <a:rPr lang="en-US" sz="12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CartPole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Control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ctrTitle"/>
          </p:nvPr>
        </p:nvSpPr>
        <p:spPr>
          <a:xfrm>
            <a:off x="926325" y="1046600"/>
            <a:ext cx="70950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740"/>
              <a:buNone/>
            </a:pPr>
            <a:r>
              <a:rPr lang="en" sz="2755"/>
              <a:t>Reinforcement Learning in CartPole Control</a:t>
            </a:r>
            <a:endParaRPr sz="2755"/>
          </a:p>
        </p:txBody>
      </p:sp>
      <p:sp>
        <p:nvSpPr>
          <p:cNvPr id="47" name="Google Shape;47;p1"/>
          <p:cNvSpPr txBox="1">
            <a:spLocks noGrp="1"/>
          </p:cNvSpPr>
          <p:nvPr>
            <p:ph type="subTitle" idx="1"/>
          </p:nvPr>
        </p:nvSpPr>
        <p:spPr>
          <a:xfrm>
            <a:off x="311700" y="2717475"/>
            <a:ext cx="8520600" cy="20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2564"/>
              <a:buNone/>
            </a:pPr>
            <a:r>
              <a:rPr lang="en-US" sz="2000" b="1" err="1"/>
              <a:t>Yunhan</a:t>
            </a:r>
            <a:r>
              <a:rPr lang="en-US" sz="2000" b="1"/>
              <a:t> Wang</a:t>
            </a:r>
          </a:p>
          <a:p>
            <a:pPr marL="0" indent="0">
              <a:lnSpc>
                <a:spcPct val="115000"/>
              </a:lnSpc>
              <a:buSzPct val="152564"/>
            </a:pPr>
            <a:r>
              <a:rPr lang="en-US" sz="2000" b="1"/>
              <a:t>Ziyi Yang</a:t>
            </a:r>
          </a:p>
          <a:p>
            <a:pPr marL="0" indent="0">
              <a:lnSpc>
                <a:spcPct val="115000"/>
              </a:lnSpc>
              <a:buSzPct val="152564"/>
            </a:pPr>
            <a:r>
              <a:rPr lang="en-US" sz="2000" b="1" err="1"/>
              <a:t>Qiaochu</a:t>
            </a:r>
            <a:r>
              <a:rPr lang="en-US" sz="2000" b="1"/>
              <a:t> Zhang</a:t>
            </a:r>
            <a:endParaRPr lang="en-US" sz="3035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33331"/>
              <a:buNone/>
            </a:pPr>
            <a:r>
              <a:rPr lang="en" sz="1200"/>
              <a:t>University of Southern California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33331"/>
              <a:buNone/>
            </a:pP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33331"/>
              <a:buNone/>
            </a:pP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5000"/>
              <a:buNone/>
            </a:pP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61F8B-EBAC-2CEC-0C64-DCEC1D17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0827-2D83-85BC-A8AE-B75D813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 &amp;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13457-7C71-9E4B-71A1-6BF2CB6AD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af-ZA"/>
          </a:p>
        </p:txBody>
      </p:sp>
      <p:pic>
        <p:nvPicPr>
          <p:cNvPr id="4" name="图片 3" descr="图表, 直方图&#10;&#10;AI 生成的内容可能不正确。">
            <a:extLst>
              <a:ext uri="{FF2B5EF4-FFF2-40B4-BE49-F238E27FC236}">
                <a16:creationId xmlns:a16="http://schemas.microsoft.com/office/drawing/2014/main" id="{65DA5619-F381-CA09-262C-39D698A6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6" t="6079" r="186" b="8055"/>
          <a:stretch>
            <a:fillRect/>
          </a:stretch>
        </p:blipFill>
        <p:spPr>
          <a:xfrm>
            <a:off x="4674551" y="1310723"/>
            <a:ext cx="4139124" cy="31698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E263F2-618A-6D00-15A7-775D8137C54C}"/>
              </a:ext>
            </a:extLst>
          </p:cNvPr>
          <p:cNvSpPr txBox="1"/>
          <p:nvPr/>
        </p:nvSpPr>
        <p:spPr>
          <a:xfrm>
            <a:off x="5774635" y="755373"/>
            <a:ext cx="15306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800"/>
              <a:t>After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0A918-7916-1D3A-B929-6B700D7E6ED7}"/>
              </a:ext>
            </a:extLst>
          </p:cNvPr>
          <p:cNvSpPr txBox="1"/>
          <p:nvPr/>
        </p:nvSpPr>
        <p:spPr>
          <a:xfrm>
            <a:off x="1088335" y="765312"/>
            <a:ext cx="15306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800"/>
              <a:t>Before</a:t>
            </a:r>
          </a:p>
        </p:txBody>
      </p:sp>
      <p:pic>
        <p:nvPicPr>
          <p:cNvPr id="7" name="图片 6" descr="图表, 直方图&#10;&#10;AI 生成的内容可能不正确。">
            <a:extLst>
              <a:ext uri="{FF2B5EF4-FFF2-40B4-BE49-F238E27FC236}">
                <a16:creationId xmlns:a16="http://schemas.microsoft.com/office/drawing/2014/main" id="{1C6CEA96-2901-A8C0-6962-AD7A75EC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9" y="1309479"/>
            <a:ext cx="4421257" cy="33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7A3C6-D14C-0245-3C19-5745A47E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B229-7351-0D89-7D77-009F568B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Result &amp; Discussion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F7981-AC7F-524A-9EEE-609ADE423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af-ZA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DB7661-1053-5606-7FBD-555E18082610}"/>
              </a:ext>
            </a:extLst>
          </p:cNvPr>
          <p:cNvSpPr txBox="1"/>
          <p:nvPr/>
        </p:nvSpPr>
        <p:spPr>
          <a:xfrm>
            <a:off x="5774635" y="755373"/>
            <a:ext cx="15306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800"/>
              <a:t>After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737BA8-D6D5-C8FC-F255-8C398393ADC5}"/>
              </a:ext>
            </a:extLst>
          </p:cNvPr>
          <p:cNvSpPr txBox="1"/>
          <p:nvPr/>
        </p:nvSpPr>
        <p:spPr>
          <a:xfrm>
            <a:off x="1088335" y="765312"/>
            <a:ext cx="15306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800"/>
              <a:t>Before</a:t>
            </a:r>
          </a:p>
        </p:txBody>
      </p:sp>
      <p:pic>
        <p:nvPicPr>
          <p:cNvPr id="8" name="图片 7" descr="图表, 箱线图&#10;&#10;AI 生成的内容可能不正确。">
            <a:extLst>
              <a:ext uri="{FF2B5EF4-FFF2-40B4-BE49-F238E27FC236}">
                <a16:creationId xmlns:a16="http://schemas.microsoft.com/office/drawing/2014/main" id="{31CC913A-A636-9C30-41CB-2405CF27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243" y="1771650"/>
            <a:ext cx="3705639" cy="2777987"/>
          </a:xfrm>
          <a:prstGeom prst="rect">
            <a:avLst/>
          </a:prstGeom>
        </p:spPr>
      </p:pic>
      <p:pic>
        <p:nvPicPr>
          <p:cNvPr id="4" name="Picture 5" descr="A drawing of a stick on a black square&#10;&#10;Description automatically generated">
            <a:extLst>
              <a:ext uri="{FF2B5EF4-FFF2-40B4-BE49-F238E27FC236}">
                <a16:creationId xmlns:a16="http://schemas.microsoft.com/office/drawing/2014/main" id="{AF987B9E-0DA1-C70D-A854-2195744A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6" y="1941133"/>
            <a:ext cx="3841391" cy="25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2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91D9-7493-DA19-8A8F-50600D85A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1C57-F843-8879-707F-07A0D3FA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Result &amp; Discussion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691401-7E0F-F0B7-05CF-A304F6F40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What worked:</a:t>
            </a: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Reward clipping stabilized TD error</a:t>
            </a: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Early stopping saved training time</a:t>
            </a: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Checkpointing preserved best policy</a:t>
            </a:r>
          </a:p>
          <a:p>
            <a:pPr lvl="1">
              <a:lnSpc>
                <a:spcPct val="125000"/>
              </a:lnSpc>
            </a:pPr>
            <a:r>
              <a:rPr lang="el-GR" altLang="zh-CN" sz="2000">
                <a:latin typeface="Arial"/>
                <a:ea typeface="SimSun"/>
              </a:rPr>
              <a:t>ε </a:t>
            </a:r>
            <a:r>
              <a:rPr lang="en-US" altLang="zh-CN" sz="2000">
                <a:latin typeface="Arial"/>
                <a:ea typeface="SimSun"/>
              </a:rPr>
              <a:t>decay allowed effective exploration</a:t>
            </a:r>
          </a:p>
          <a:p>
            <a:pPr>
              <a:lnSpc>
                <a:spcPct val="125000"/>
              </a:lnSpc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What didn’t work (before):</a:t>
            </a: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Hard target updates led to divergence</a:t>
            </a: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Lack of reward pruning caused instability</a:t>
            </a: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No logging made debugging difficult</a:t>
            </a:r>
            <a:endParaRPr lang="en-US" altLang="zh-CN" sz="2000">
              <a:latin typeface="Arial"/>
              <a:cs typeface="Arial"/>
            </a:endParaRPr>
          </a:p>
          <a:p>
            <a:pPr marL="584200" lvl="1" indent="0">
              <a:lnSpc>
                <a:spcPct val="114999"/>
              </a:lnSpc>
              <a:buFont typeface="Calibri"/>
              <a:buNone/>
            </a:pPr>
            <a:endParaRPr lang="en-US" altLang="zh-CN" sz="2000">
              <a:latin typeface="Arial"/>
              <a:cs typeface="Arial"/>
            </a:endParaRPr>
          </a:p>
          <a:p>
            <a:pPr marL="101600" indent="0">
              <a:lnSpc>
                <a:spcPct val="114999"/>
              </a:lnSpc>
              <a:buFont typeface="Calibri"/>
              <a:buNone/>
            </a:pPr>
            <a:br>
              <a:rPr lang="en-US" altLang="zh-CN"/>
            </a:br>
            <a:endParaRPr lang="zh-CN" altLang="en-US">
              <a:ea typeface="SimSun"/>
            </a:endParaRPr>
          </a:p>
          <a:p>
            <a:pPr>
              <a:lnSpc>
                <a:spcPct val="114999"/>
              </a:lnSpc>
            </a:pP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14999"/>
              </a:lnSpc>
            </a:pPr>
            <a:endParaRPr lang="en-US">
              <a:latin typeface="Arial" panose="020B0604020202020204" pitchFamily="34" charset="0"/>
              <a:ea typeface="SimSun" panose="02010600030101010101" pitchFamily="2" charset="-122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F0495-7573-323A-A36D-47CA1F67A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924A-41A2-6294-14C9-E6366327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Hyperparameter selection</a:t>
            </a:r>
            <a:endParaRPr lang="zh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F9345-1201-1516-1B4B-65D097917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sz="1800" b="1">
                <a:latin typeface="Roboto Mono"/>
                <a:ea typeface="Roboto Mono"/>
              </a:rPr>
              <a:t>Gamma</a:t>
            </a:r>
            <a:endParaRPr lang="zh-CN" altLang="en-US" sz="1800" b="1">
              <a:latin typeface="Arial"/>
              <a:cs typeface="Arial"/>
            </a:endParaRPr>
          </a:p>
          <a:p>
            <a:endParaRPr lang="en-US"/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Reason for choosing the value</a:t>
            </a:r>
            <a:endParaRPr lang="zh-CN" altLang="en-US"/>
          </a:p>
          <a:p>
            <a:pPr>
              <a:lnSpc>
                <a:spcPct val="114999"/>
              </a:lnSpc>
            </a:pPr>
            <a:r>
              <a:rPr lang="en-US"/>
              <a:t>Experimental objective</a:t>
            </a:r>
          </a:p>
          <a:p>
            <a:r>
              <a:rPr lang="en-US"/>
              <a:t>Summary for choosing GAMMA = 0.95</a:t>
            </a:r>
          </a:p>
          <a:p>
            <a:pPr>
              <a:lnSpc>
                <a:spcPct val="114999"/>
              </a:lnSpc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图片 3" descr="图表, 直方图&#10;&#10;AI 生成的内容可能不正确。">
            <a:extLst>
              <a:ext uri="{FF2B5EF4-FFF2-40B4-BE49-F238E27FC236}">
                <a16:creationId xmlns:a16="http://schemas.microsoft.com/office/drawing/2014/main" id="{197C684F-9DEB-EC06-19CA-4DD6C0C9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12" y="522767"/>
            <a:ext cx="4248011" cy="2972687"/>
          </a:xfrm>
          <a:prstGeom prst="rect">
            <a:avLst/>
          </a:prstGeom>
        </p:spPr>
      </p:pic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96ABCD53-80AB-BC2A-6D54-50C38451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30" b="595"/>
          <a:stretch>
            <a:fillRect/>
          </a:stretch>
        </p:blipFill>
        <p:spPr>
          <a:xfrm>
            <a:off x="808809" y="3428999"/>
            <a:ext cx="3836031" cy="7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697D-26BE-2CFD-6320-0CE9A0622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1C11-29FC-00CB-7E67-CF70A879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Hyperparameter selection</a:t>
            </a:r>
            <a:endParaRPr lang="zh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4D95C-1B50-AFAA-18FB-5ADE77406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zh-CN" altLang="en-US" sz="1800" b="1">
                <a:latin typeface="Arial"/>
                <a:ea typeface="Roboto Mono"/>
                <a:cs typeface="Arial"/>
              </a:rPr>
              <a:t>TAU (Soft </a:t>
            </a:r>
            <a:r>
              <a:rPr lang="zh-CN" altLang="en-US" sz="1800" b="1">
                <a:latin typeface="Arial"/>
                <a:cs typeface="Arial"/>
              </a:rPr>
              <a:t>Target Update Rate)</a:t>
            </a:r>
            <a:endParaRPr lang="zh-CN" altLang="en-US" sz="1800"/>
          </a:p>
          <a:p>
            <a:endParaRPr lang="en-US" altLang="zh-CN"/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Reason for choosing the value</a:t>
            </a:r>
            <a:endParaRPr lang="zh-CN" altLang="en-US"/>
          </a:p>
          <a:p>
            <a:pPr>
              <a:lnSpc>
                <a:spcPct val="114999"/>
              </a:lnSpc>
            </a:pPr>
            <a:r>
              <a:rPr lang="en-US"/>
              <a:t>Experimental objective</a:t>
            </a:r>
          </a:p>
          <a:p>
            <a:r>
              <a:rPr lang="en-US"/>
              <a:t>Summary for choosing TAU = 0.005</a:t>
            </a:r>
          </a:p>
          <a:p>
            <a:pPr>
              <a:lnSpc>
                <a:spcPct val="114999"/>
              </a:lnSpc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图片 6" descr="图表, 折线图, 直方图&#10;&#10;AI 生成的内容可能不正确。">
            <a:extLst>
              <a:ext uri="{FF2B5EF4-FFF2-40B4-BE49-F238E27FC236}">
                <a16:creationId xmlns:a16="http://schemas.microsoft.com/office/drawing/2014/main" id="{621AFE08-D358-B611-8C64-8F2BF1A7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77" y="524585"/>
            <a:ext cx="4483144" cy="3126192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5D7B954A-B238-137D-0E8C-E5017CE0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53" y="3535623"/>
            <a:ext cx="4675065" cy="7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32768-FA80-FE8F-01A0-0D8AD439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6E42-714F-540B-6D6C-7E0FC8A2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Hyperparameter selection</a:t>
            </a:r>
            <a:endParaRPr lang="zh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31E0D-49A4-70BD-71DF-E95A4567D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zh-CN" altLang="en-US" sz="1800" b="1">
                <a:latin typeface="Arial"/>
                <a:ea typeface="Roboto Mono"/>
                <a:cs typeface="Arial"/>
              </a:rPr>
              <a:t>EPS_DECAY </a:t>
            </a:r>
            <a:r>
              <a:rPr lang="zh-CN" altLang="en-US" sz="1800" b="1">
                <a:latin typeface="Arial"/>
                <a:cs typeface="Arial"/>
              </a:rPr>
              <a:t>(ε decay rate)</a:t>
            </a:r>
            <a:endParaRPr lang="zh-CN" altLang="en-US" sz="1800"/>
          </a:p>
          <a:p>
            <a:endParaRPr lang="en-US" altLang="zh-CN"/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Reason for choosing the value</a:t>
            </a:r>
            <a:endParaRPr lang="zh-CN" altLang="en-US"/>
          </a:p>
          <a:p>
            <a:pPr>
              <a:lnSpc>
                <a:spcPct val="114999"/>
              </a:lnSpc>
            </a:pPr>
            <a:r>
              <a:rPr lang="en-US"/>
              <a:t>Experimental objective</a:t>
            </a:r>
          </a:p>
          <a:p>
            <a:r>
              <a:rPr lang="en-US"/>
              <a:t>Summary for choosing EPS_DECAY = 0.97</a:t>
            </a:r>
          </a:p>
          <a:p>
            <a:pPr marL="10160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6148EB40-3107-1C5C-D4AF-E2DC4134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79" y="3569439"/>
            <a:ext cx="4567349" cy="800100"/>
          </a:xfrm>
          <a:prstGeom prst="rect">
            <a:avLst/>
          </a:prstGeom>
        </p:spPr>
      </p:pic>
      <p:pic>
        <p:nvPicPr>
          <p:cNvPr id="7" name="图片 6" descr="图表, 直方图&#10;&#10;AI 生成的内容可能不正确。">
            <a:extLst>
              <a:ext uri="{FF2B5EF4-FFF2-40B4-BE49-F238E27FC236}">
                <a16:creationId xmlns:a16="http://schemas.microsoft.com/office/drawing/2014/main" id="{B52C3316-86A7-1B23-6F7B-1B21E0E4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315" y="548463"/>
            <a:ext cx="4048568" cy="30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3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>
            <a:spLocks noGrp="1"/>
          </p:cNvSpPr>
          <p:nvPr>
            <p:ph type="title"/>
          </p:nvPr>
        </p:nvSpPr>
        <p:spPr>
          <a:xfrm>
            <a:off x="3224250" y="2043550"/>
            <a:ext cx="269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Thank you !</a:t>
            </a:r>
            <a:br>
              <a:rPr lang="en" sz="3600"/>
            </a:br>
            <a:r>
              <a:rPr lang="en" sz="3600"/>
              <a:t>Q&amp;A</a:t>
            </a:r>
            <a:endParaRPr sz="3600"/>
          </a:p>
        </p:txBody>
      </p:sp>
      <p:sp>
        <p:nvSpPr>
          <p:cNvPr id="105" name="Google Shape;105;p5"/>
          <p:cNvSpPr txBox="1">
            <a:spLocks noGrp="1"/>
          </p:cNvSpPr>
          <p:nvPr>
            <p:ph type="sldNum" idx="12"/>
          </p:nvPr>
        </p:nvSpPr>
        <p:spPr>
          <a:xfrm>
            <a:off x="7911708" y="4305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88B4-FBC8-DCFB-4218-46EF3198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E6C89-A021-4D45-EF77-1894EE77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Background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Methodology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Result</a:t>
            </a:r>
            <a:r>
              <a:rPr lang="zh-CN" altLang="en-US"/>
              <a:t> </a:t>
            </a:r>
            <a:r>
              <a:rPr lang="en-US" altLang="zh-CN"/>
              <a:t>&amp;</a:t>
            </a:r>
            <a:r>
              <a:rPr lang="zh-CN" altLang="en-US"/>
              <a:t> </a:t>
            </a:r>
            <a:r>
              <a:rPr lang="en-US" altLang="zh-CN"/>
              <a:t>Discussion</a:t>
            </a:r>
          </a:p>
          <a:p>
            <a:endParaRPr lang="en-US"/>
          </a:p>
          <a:p>
            <a:endParaRPr lang="en-US"/>
          </a:p>
          <a:p>
            <a:r>
              <a:rPr lang="en-US" altLang="zh-CN"/>
              <a:t>Hyperparameter selection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9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872A9-47A9-1E7D-5459-ED9EE101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34D-D3D0-E436-59EA-492EC41D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5A37-A471-AACE-8412-925445566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/>
              <a:t>Reinforcement Learning</a:t>
            </a:r>
          </a:p>
          <a:p>
            <a:endParaRPr lang="en-US"/>
          </a:p>
          <a:p>
            <a:r>
              <a:rPr lang="en-US" b="1"/>
              <a:t>What is RL?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Agent learns by trial and error through interaction with an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Feedback = </a:t>
            </a:r>
            <a:r>
              <a:rPr lang="en-US" b="1"/>
              <a:t>reward signal</a:t>
            </a:r>
            <a:r>
              <a:rPr lang="en-US"/>
              <a:t> rather than ground-truth 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Goal: maximize expected cumulative return </a:t>
            </a:r>
          </a:p>
          <a:p>
            <a:r>
              <a:rPr lang="en-US" b="1"/>
              <a:t>Key building blocks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State</a:t>
            </a:r>
            <a:r>
              <a:rPr lang="en-US"/>
              <a:t> s: observable description of the world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Action</a:t>
            </a:r>
            <a:r>
              <a:rPr lang="en-US"/>
              <a:t> a: decision taken by the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Policy</a:t>
            </a:r>
            <a:r>
              <a:rPr lang="en-US"/>
              <a:t> </a:t>
            </a:r>
            <a:r>
              <a:rPr lang="el-GR"/>
              <a:t>π(</a:t>
            </a:r>
            <a:r>
              <a:rPr lang="en-US" err="1"/>
              <a:t>a∣s</a:t>
            </a:r>
            <a:r>
              <a:rPr lang="en-US"/>
              <a:t>): mapping from states to action probabilities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Value / Q-function</a:t>
            </a:r>
            <a:r>
              <a:rPr lang="en-US"/>
              <a:t>: long-term desirability of a state or (</a:t>
            </a:r>
            <a:r>
              <a:rPr lang="en-US" err="1"/>
              <a:t>state</a:t>
            </a:r>
            <a:r>
              <a:rPr lang="en-US"/>
              <a:t>, action)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F1AAB-4CB1-40E4-6DFB-49AC2431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16" y="2571750"/>
            <a:ext cx="2140384" cy="1169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C0816-C721-7285-196B-4CC17F20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67" y="524700"/>
            <a:ext cx="2013906" cy="1370192"/>
          </a:xfrm>
          <a:prstGeom prst="rect">
            <a:avLst/>
          </a:prstGeom>
        </p:spPr>
      </p:pic>
      <p:pic>
        <p:nvPicPr>
          <p:cNvPr id="2052" name="Picture 4" descr="From Simulation to Reality: A Practical Journey of Reinforcement Learning  in Robotics | by ESR Labs - Part of Accenture | Medium">
            <a:extLst>
              <a:ext uri="{FF2B5EF4-FFF2-40B4-BE49-F238E27FC236}">
                <a16:creationId xmlns:a16="http://schemas.microsoft.com/office/drawing/2014/main" id="{011F4BCE-016F-7A23-6BDA-AFD644286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487" y="524700"/>
            <a:ext cx="2251513" cy="13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5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C417-3767-6E5D-4FE0-7B5795BC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010ADA-DEF2-C1A7-4E57-EFB08C61D97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b="1"/>
                  <a:t>CartPole problem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/>
                  <a:t>Keep a free-swinging pole balanced upright by pushing a cart left / right</a:t>
                </a:r>
              </a:p>
              <a:p>
                <a:r>
                  <a:rPr lang="en-US" b="1"/>
                  <a:t>Environment specifics (Gym CartPole-v1)</a:t>
                </a:r>
                <a:endParaRPr lang="en-US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/>
                  <a:t>State (4-D):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/>
                  <a:t>Action:</a:t>
                </a:r>
                <a:r>
                  <a:rPr lang="en-US"/>
                  <a:t> push left or right with 10 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/>
                  <a:t>Reward:</a:t>
                </a:r>
                <a:r>
                  <a:rPr lang="en-US"/>
                  <a:t> +1 every 20 </a:t>
                </a:r>
                <a:r>
                  <a:rPr lang="en-US" err="1"/>
                  <a:t>ms</a:t>
                </a:r>
                <a:r>
                  <a:rPr lang="en-US"/>
                  <a:t> step while pole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/>
                  <a:t>remains within limits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/>
                  <a:t>Episode ends</a:t>
                </a:r>
                <a:r>
                  <a:rPr lang="en-US"/>
                  <a:t> if ∣x∣&gt;2.4m, ∣</a:t>
                </a:r>
                <a:r>
                  <a:rPr lang="el-GR"/>
                  <a:t>θ∣&gt;12</a:t>
                </a:r>
                <a:endParaRPr lang="en-US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/>
                  <a:t>or 500 steps reached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010ADA-DEF2-C1A7-4E57-EFB08C61D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Derive Equations of Motion and Simulate Cart-Pole System - MATLAB &amp;amp;  Simulink">
            <a:extLst>
              <a:ext uri="{FF2B5EF4-FFF2-40B4-BE49-F238E27FC236}">
                <a16:creationId xmlns:a16="http://schemas.microsoft.com/office/drawing/2014/main" id="{0AEEAC99-7707-A61A-3D02-FC663FD1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37" y="1705464"/>
            <a:ext cx="3369352" cy="301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4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28B7-482E-2638-550B-7F4CAAE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8BABDB8-7BCD-05BF-64A7-A6D9486CC1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>
                    <a:effectLst/>
                    <a:latin typeface="Arial" panose="020B0604020202020204" pitchFamily="34" charset="0"/>
                    <a:ea typeface="SimSun" panose="02010600030101010101" pitchFamily="2" charset="-122"/>
                  </a:rPr>
                  <a:t>Markov-Decision-Process (MDP) Formulation</a:t>
                </a:r>
                <a:r>
                  <a:rPr lang="en-US">
                    <a:effectLst/>
                  </a:rPr>
                  <a:t> </a:t>
                </a:r>
              </a:p>
              <a:p>
                <a:endParaRPr lang="en-US">
                  <a:effectLst/>
                </a:endParaRPr>
              </a:p>
              <a:p>
                <a:r>
                  <a:rPr lang="en-US" b="1">
                    <a:effectLst/>
                  </a:rPr>
                  <a:t>M =</a:t>
                </a:r>
                <a:r>
                  <a:rPr lang="en-US" b="1"/>
                  <a:t>（S, A, P, R, </a:t>
                </a:r>
                <a:r>
                  <a:rPr lang="el-GR" b="1"/>
                  <a:t>γ）</a:t>
                </a:r>
                <a:endParaRPr lang="en-US" b="1">
                  <a:effectLst/>
                </a:endParaRPr>
              </a:p>
              <a:p>
                <a:r>
                  <a:rPr lang="en-US" b="1">
                    <a:effectLst/>
                  </a:rPr>
                  <a:t>State</a:t>
                </a:r>
                <a:r>
                  <a:rPr lang="zh-CN" altLang="en-US" b="1">
                    <a:effectLst/>
                  </a:rPr>
                  <a:t> </a:t>
                </a:r>
                <a:r>
                  <a:rPr lang="en-US" altLang="zh-CN" b="1">
                    <a:effectLst/>
                  </a:rPr>
                  <a:t>S</a:t>
                </a:r>
                <a:r>
                  <a:rPr lang="en-US" altLang="zh-CN" b="1"/>
                  <a:t>: </a:t>
                </a:r>
                <a:r>
                  <a:rPr lang="en-US"/>
                  <a:t>4-D real-valued vector</a:t>
                </a:r>
              </a:p>
              <a:p>
                <a:r>
                  <a:rPr lang="en-US" b="1"/>
                  <a:t>Action A: </a:t>
                </a:r>
                <a:r>
                  <a:rPr lang="en-US"/>
                  <a:t>{0: left, 1: right}</a:t>
                </a:r>
              </a:p>
              <a:p>
                <a:r>
                  <a:rPr lang="en-US" b="1"/>
                  <a:t>Transition P: </a:t>
                </a:r>
                <a:r>
                  <a:rPr lang="en-US"/>
                  <a:t>Euler integration of inverted-pendulum dynamics</a:t>
                </a:r>
              </a:p>
              <a:p>
                <a:r>
                  <a:rPr lang="en-US" b="1"/>
                  <a:t>Reward R: </a:t>
                </a:r>
                <a:r>
                  <a:rPr lang="en-US"/>
                  <a:t>+1 per step, 0 on termination</a:t>
                </a:r>
              </a:p>
              <a:p>
                <a:r>
                  <a:rPr lang="en-US" b="1"/>
                  <a:t>Discount </a:t>
                </a:r>
                <a:r>
                  <a:rPr lang="el-GR" b="1"/>
                  <a:t>γ</a:t>
                </a:r>
                <a:r>
                  <a:rPr lang="en-US" b="1"/>
                  <a:t>: </a:t>
                </a:r>
                <a:r>
                  <a:rPr lang="en-US"/>
                  <a:t>0.97 (balances horizon &amp; stability)</a:t>
                </a:r>
              </a:p>
              <a:p>
                <a:r>
                  <a:rPr lang="en-US" b="1">
                    <a:effectLst/>
                  </a:rPr>
                  <a:t>Objective:</a:t>
                </a:r>
                <a:r>
                  <a:rPr lang="en-US">
                    <a:effectLst/>
                  </a:rPr>
                  <a:t>	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effectLst/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>
                  <a:effectLst/>
                </a:endParaRP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8BABDB8-7BCD-05BF-64A7-A6D9486CC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30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2201-62AD-8C95-3451-BF842934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CB38-8184-41D1-DD79-07AE7CBA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DA2F578-7651-7724-C8B1-F70775E4135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>
                    <a:effectLst/>
                    <a:latin typeface="Arial" panose="020B0604020202020204" pitchFamily="34" charset="0"/>
                    <a:ea typeface="SimSun" panose="02010600030101010101" pitchFamily="2" charset="-122"/>
                  </a:rPr>
                  <a:t>Deep Q-Network (DQN) Optimization</a:t>
                </a:r>
              </a:p>
              <a:p>
                <a:r>
                  <a:rPr lang="en-US"/>
                  <a:t>Approximate optimal Q-function Q*(</a:t>
                </a:r>
                <a:r>
                  <a:rPr lang="en-US" err="1"/>
                  <a:t>s,a</a:t>
                </a:r>
                <a:r>
                  <a:rPr lang="en-US"/>
                  <a:t>) with a neural network Q</a:t>
                </a:r>
                <a:r>
                  <a:rPr lang="el-GR" baseline="-25000"/>
                  <a:t>θ</a:t>
                </a:r>
                <a:r>
                  <a:rPr lang="el-GR"/>
                  <a:t>​.</a:t>
                </a:r>
              </a:p>
              <a:p>
                <a:r>
                  <a:rPr lang="en-US" b="1"/>
                  <a:t>Network architecture</a:t>
                </a:r>
                <a:br>
                  <a:rPr lang="en-US"/>
                </a:br>
                <a:r>
                  <a:rPr lang="en-US"/>
                  <a:t>4 inputs→128→128→2(</a:t>
                </a:r>
                <a:r>
                  <a:rPr lang="en-US" err="1"/>
                  <a:t>ReLU</a:t>
                </a:r>
                <a:r>
                  <a:rPr lang="en-US"/>
                  <a:t>)</a:t>
                </a:r>
              </a:p>
              <a:p>
                <a:r>
                  <a:rPr lang="en-US" b="1"/>
                  <a:t>Training loop</a:t>
                </a:r>
              </a:p>
              <a:p>
                <a:pPr lvl="1"/>
                <a:r>
                  <a:rPr lang="en-US" b="1"/>
                  <a:t>Experience replay:</a:t>
                </a:r>
                <a:r>
                  <a:rPr lang="en-US"/>
                  <a:t> random minibatches remove temporal bias</a:t>
                </a:r>
              </a:p>
              <a:p>
                <a:pPr lvl="1"/>
                <a:r>
                  <a:rPr lang="en-US" b="1"/>
                  <a:t>TD target</a:t>
                </a:r>
              </a:p>
              <a:p>
                <a:pPr marL="584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/>
              </a:p>
              <a:p>
                <a:pPr lvl="1"/>
                <a:r>
                  <a:rPr lang="en-US" b="1"/>
                  <a:t>Huber loss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/>
              </a:p>
              <a:p>
                <a:pPr lvl="1"/>
                <a:r>
                  <a:rPr lang="en-US" b="1"/>
                  <a:t>Soft target update</a:t>
                </a:r>
              </a:p>
              <a:p>
                <a:pPr marL="1041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DA2F578-7651-7724-C8B1-F70775E41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24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B1BD8-933C-F0DA-29F9-51E2B0816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D778-3C6B-F447-4544-372D7585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4B993-3214-A733-45E0-8B1A42A6C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8" y="912356"/>
            <a:ext cx="7980245" cy="3472607"/>
          </a:xfrm>
        </p:spPr>
        <p:txBody>
          <a:bodyPr>
            <a:normAutofit/>
          </a:bodyPr>
          <a:lstStyle/>
          <a:p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-greedy exploration strategy</a:t>
            </a:r>
          </a:p>
          <a:p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err="1"/>
              <a:t>ε</a:t>
            </a:r>
            <a:r>
              <a:rPr lang="en-US" sz="2000"/>
              <a:t> decays from 1.0 → 0.01 across training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Balances exploration early and exploitation later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Critical for avoiding premature convergence</a:t>
            </a:r>
            <a:br>
              <a:rPr lang="en-US" altLang="zh-CN" sz="1400"/>
            </a:br>
            <a:endParaRPr lang="zh-CN" altLang="en-US" sz="1400">
              <a:ea typeface="SimSun"/>
            </a:endParaRPr>
          </a:p>
          <a:p>
            <a:pPr>
              <a:lnSpc>
                <a:spcPct val="114999"/>
              </a:lnSpc>
            </a:pPr>
            <a:endParaRPr lang="en-US" sz="180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14999"/>
              </a:lnSpc>
            </a:pPr>
            <a:endParaRPr lang="en-US" sz="1100">
              <a:latin typeface="Arial" panose="020B0604020202020204" pitchFamily="34" charset="0"/>
              <a:ea typeface="SimSun" panose="02010600030101010101" pitchFamily="2" charset="-122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7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1AD0-FE2B-F5E9-1ADB-B241945A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9847-D394-CBE7-F3D4-F4D93FB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D897-A28A-77B8-896D-6609542E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269" y="780392"/>
            <a:ext cx="8767180" cy="3276601"/>
          </a:xfrm>
        </p:spPr>
        <p:txBody>
          <a:bodyPr>
            <a:normAutofit fontScale="32500" lnSpcReduction="20000"/>
          </a:bodyPr>
          <a:lstStyle/>
          <a:p>
            <a:pPr marL="101600" indent="0">
              <a:buNone/>
            </a:pPr>
            <a:endParaRPr lang="en-US" sz="2400" b="1">
              <a:latin typeface="Arial"/>
              <a:ea typeface="SimSun"/>
            </a:endParaRPr>
          </a:p>
          <a:p>
            <a:pPr>
              <a:lnSpc>
                <a:spcPct val="135000"/>
              </a:lnSpc>
            </a:pPr>
            <a:r>
              <a:rPr lang="en-US" sz="6200" b="1"/>
              <a:t>Problem: Instability</a:t>
            </a:r>
            <a:r>
              <a:rPr lang="zh-CN" altLang="en-US" sz="6200" b="1"/>
              <a:t> </a:t>
            </a:r>
            <a:r>
              <a:rPr lang="en-US" altLang="zh-CN" sz="6200" b="1"/>
              <a:t>and Wasted Training</a:t>
            </a:r>
          </a:p>
          <a:p>
            <a:pPr>
              <a:lnSpc>
                <a:spcPct val="135000"/>
              </a:lnSpc>
            </a:pPr>
            <a:endParaRPr lang="en-US" altLang="zh-CN" sz="6200" b="1"/>
          </a:p>
          <a:p>
            <a:pPr lvl="1">
              <a:lnSpc>
                <a:spcPct val="135000"/>
              </a:lnSpc>
            </a:pPr>
            <a:r>
              <a:rPr lang="en-US" sz="6200"/>
              <a:t>TD error fluctuated wildly → hard to converge</a:t>
            </a:r>
          </a:p>
          <a:p>
            <a:pPr lvl="1">
              <a:lnSpc>
                <a:spcPct val="135000"/>
              </a:lnSpc>
            </a:pPr>
            <a:endParaRPr lang="en-US" sz="6200"/>
          </a:p>
          <a:p>
            <a:pPr lvl="1">
              <a:lnSpc>
                <a:spcPct val="135000"/>
              </a:lnSpc>
            </a:pPr>
            <a:r>
              <a:rPr lang="en-US" sz="6200"/>
              <a:t>Training continued even after convergence</a:t>
            </a:r>
          </a:p>
          <a:p>
            <a:pPr lvl="1">
              <a:lnSpc>
                <a:spcPct val="135000"/>
              </a:lnSpc>
            </a:pPr>
            <a:endParaRPr lang="en-US" sz="6200"/>
          </a:p>
          <a:p>
            <a:pPr lvl="1">
              <a:lnSpc>
                <a:spcPct val="135000"/>
              </a:lnSpc>
            </a:pPr>
            <a:r>
              <a:rPr lang="en-US" sz="6200"/>
              <a:t>No reward clipping → extreme values dominated updates</a:t>
            </a:r>
            <a:endParaRPr lang="zh-CN" altLang="en-US" sz="6200"/>
          </a:p>
          <a:p>
            <a:pPr lvl="1">
              <a:lnSpc>
                <a:spcPct val="114999"/>
              </a:lnSpc>
            </a:pPr>
            <a:endParaRPr lang="en-US" altLang="zh-CN" sz="4400">
              <a:latin typeface="Arial"/>
              <a:cs typeface="Arial"/>
            </a:endParaRPr>
          </a:p>
          <a:p>
            <a:pPr marL="584200" lvl="1" indent="0">
              <a:lnSpc>
                <a:spcPct val="114999"/>
              </a:lnSpc>
              <a:buNone/>
            </a:pPr>
            <a:endParaRPr lang="en-US" altLang="zh-CN" sz="1400">
              <a:latin typeface="Arial"/>
              <a:cs typeface="Arial"/>
            </a:endParaRPr>
          </a:p>
          <a:p>
            <a:pPr marL="101600" indent="0">
              <a:lnSpc>
                <a:spcPct val="114999"/>
              </a:lnSpc>
              <a:buNone/>
            </a:pPr>
            <a:br>
              <a:rPr lang="en-US" altLang="zh-CN" sz="1800"/>
            </a:br>
            <a:endParaRPr lang="zh-CN" altLang="en-US" sz="1800">
              <a:ea typeface="SimSun"/>
            </a:endParaRPr>
          </a:p>
          <a:p>
            <a:pPr>
              <a:lnSpc>
                <a:spcPct val="114999"/>
              </a:lnSpc>
            </a:pPr>
            <a:endParaRPr lang="en-US" sz="180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14999"/>
              </a:lnSpc>
            </a:pPr>
            <a:endParaRPr lang="en-US" sz="1100">
              <a:latin typeface="Arial" panose="020B0604020202020204" pitchFamily="34" charset="0"/>
              <a:ea typeface="SimSun" panose="02010600030101010101" pitchFamily="2" charset="-122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0F756-E38F-652C-77A4-3379F8D76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3607-55A7-7704-D75A-D7DC0A05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8744FC-88F5-2885-159E-2F9936642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1600" indent="0">
              <a:buFont typeface="Calibri"/>
              <a:buNone/>
            </a:pPr>
            <a:endParaRPr lang="en-US" b="1">
              <a:latin typeface="Arial"/>
              <a:ea typeface="SimSun"/>
            </a:endParaRPr>
          </a:p>
          <a:p>
            <a:pPr>
              <a:lnSpc>
                <a:spcPct val="125000"/>
              </a:lnSpc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Solution: Reward Pruning &amp; Training Control</a:t>
            </a:r>
          </a:p>
          <a:p>
            <a:pPr>
              <a:lnSpc>
                <a:spcPct val="125000"/>
              </a:lnSpc>
            </a:pP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Clip reward to [−1, 1] → stabilize learning</a:t>
            </a:r>
          </a:p>
          <a:p>
            <a:pPr lvl="1">
              <a:lnSpc>
                <a:spcPct val="125000"/>
              </a:lnSpc>
            </a:pPr>
            <a:endParaRPr lang="en-US" altLang="zh-CN" sz="2000" b="1"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Early stopping if avg(100 episodes) ≥ 195</a:t>
            </a:r>
          </a:p>
          <a:p>
            <a:pPr lvl="1">
              <a:lnSpc>
                <a:spcPct val="125000"/>
              </a:lnSpc>
            </a:pPr>
            <a:endParaRPr lang="en-US" altLang="zh-CN" sz="2000">
              <a:latin typeface="Arial"/>
              <a:ea typeface="SimSun"/>
            </a:endParaRPr>
          </a:p>
          <a:p>
            <a:pPr lvl="1">
              <a:lnSpc>
                <a:spcPct val="125000"/>
              </a:lnSpc>
            </a:pPr>
            <a:r>
              <a:rPr lang="en-US" altLang="zh-CN" sz="2000">
                <a:latin typeface="Arial"/>
                <a:ea typeface="SimSun"/>
              </a:rPr>
              <a:t>Save model when avg(50 episodes) exceeds best-so-far</a:t>
            </a:r>
            <a:endParaRPr lang="zh-CN" altLang="en-US" sz="2000">
              <a:latin typeface="Arial"/>
              <a:cs typeface="Arial"/>
            </a:endParaRPr>
          </a:p>
          <a:p>
            <a:pPr lvl="1">
              <a:lnSpc>
                <a:spcPct val="114999"/>
              </a:lnSpc>
            </a:pPr>
            <a:endParaRPr lang="en-US" altLang="zh-CN" sz="2000">
              <a:latin typeface="Arial"/>
              <a:cs typeface="Arial"/>
            </a:endParaRPr>
          </a:p>
          <a:p>
            <a:pPr marL="584200" lvl="1" indent="0">
              <a:lnSpc>
                <a:spcPct val="114999"/>
              </a:lnSpc>
              <a:buFont typeface="Calibri"/>
              <a:buNone/>
            </a:pPr>
            <a:endParaRPr lang="en-US" altLang="zh-CN" sz="2000">
              <a:latin typeface="Arial"/>
              <a:cs typeface="Arial"/>
            </a:endParaRPr>
          </a:p>
          <a:p>
            <a:pPr marL="101600" indent="0">
              <a:lnSpc>
                <a:spcPct val="114999"/>
              </a:lnSpc>
              <a:buFont typeface="Calibri"/>
              <a:buNone/>
            </a:pPr>
            <a:br>
              <a:rPr lang="en-US" altLang="zh-CN"/>
            </a:br>
            <a:endParaRPr lang="zh-CN" altLang="en-US">
              <a:ea typeface="SimSun"/>
            </a:endParaRPr>
          </a:p>
          <a:p>
            <a:pPr>
              <a:lnSpc>
                <a:spcPct val="114999"/>
              </a:lnSpc>
            </a:pPr>
            <a:endParaRPr lang="en-US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lnSpc>
                <a:spcPct val="114999"/>
              </a:lnSpc>
            </a:pPr>
            <a:endParaRPr lang="en-US">
              <a:latin typeface="Arial" panose="020B0604020202020204" pitchFamily="34" charset="0"/>
              <a:ea typeface="SimSun" panose="02010600030101010101" pitchFamily="2" charset="-122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83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Macintosh PowerPoint</Application>
  <PresentationFormat>On-screen Show (16:9)</PresentationFormat>
  <Paragraphs>155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SimSun</vt:lpstr>
      <vt:lpstr>Arial</vt:lpstr>
      <vt:lpstr>Calibri</vt:lpstr>
      <vt:lpstr>Cambria Math</vt:lpstr>
      <vt:lpstr>Roboto Mono</vt:lpstr>
      <vt:lpstr>Simple Light</vt:lpstr>
      <vt:lpstr>Reinforcement Learning in CartPole Control</vt:lpstr>
      <vt:lpstr>Content</vt:lpstr>
      <vt:lpstr>Background</vt:lpstr>
      <vt:lpstr>Background</vt:lpstr>
      <vt:lpstr>Methodology</vt:lpstr>
      <vt:lpstr>Methodology</vt:lpstr>
      <vt:lpstr>Methodology</vt:lpstr>
      <vt:lpstr>Methodology</vt:lpstr>
      <vt:lpstr>Methodology</vt:lpstr>
      <vt:lpstr>Result &amp; Discussion</vt:lpstr>
      <vt:lpstr>Result &amp; Discussion</vt:lpstr>
      <vt:lpstr>Result &amp; Discussion</vt:lpstr>
      <vt:lpstr>Hyperparameter selection</vt:lpstr>
      <vt:lpstr>Hyperparameter selection</vt:lpstr>
      <vt:lpstr>Hyperparameter selection</vt:lpstr>
      <vt:lpstr>Thank you 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Qiaochu Zhang</cp:lastModifiedBy>
  <cp:revision>1</cp:revision>
  <dcterms:modified xsi:type="dcterms:W3CDTF">2025-07-01T18:33:46Z</dcterms:modified>
</cp:coreProperties>
</file>